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8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0"/>
  </p:notesMasterIdLst>
  <p:sldIdLst>
    <p:sldId id="256" r:id="rId2"/>
    <p:sldId id="257" r:id="rId3"/>
    <p:sldId id="258" r:id="rId4"/>
    <p:sldId id="292" r:id="rId5"/>
    <p:sldId id="293" r:id="rId6"/>
    <p:sldId id="297" r:id="rId7"/>
    <p:sldId id="284" r:id="rId8"/>
    <p:sldId id="280" r:id="rId9"/>
    <p:sldId id="281" r:id="rId10"/>
    <p:sldId id="282" r:id="rId11"/>
    <p:sldId id="283" r:id="rId12"/>
    <p:sldId id="294" r:id="rId13"/>
    <p:sldId id="265" r:id="rId14"/>
    <p:sldId id="295" r:id="rId15"/>
    <p:sldId id="286" r:id="rId16"/>
    <p:sldId id="287" r:id="rId17"/>
    <p:sldId id="288" r:id="rId18"/>
    <p:sldId id="264" r:id="rId19"/>
    <p:sldId id="289" r:id="rId20"/>
    <p:sldId id="290" r:id="rId21"/>
    <p:sldId id="291" r:id="rId22"/>
    <p:sldId id="296" r:id="rId23"/>
    <p:sldId id="285" r:id="rId24"/>
    <p:sldId id="271" r:id="rId25"/>
    <p:sldId id="274" r:id="rId26"/>
    <p:sldId id="275" r:id="rId27"/>
    <p:sldId id="276" r:id="rId28"/>
    <p:sldId id="279" r:id="rId29"/>
  </p:sldIdLst>
  <p:sldSz cx="9144000" cy="6858000" type="screen4x3"/>
  <p:notesSz cx="6797675" cy="987266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customXml" Target="../customXml/item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852862" y="0"/>
            <a:ext cx="2944800" cy="4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1587" y="0"/>
            <a:ext cx="2944800" cy="4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30275" y="739775"/>
            <a:ext cx="4937100" cy="370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38700" cy="44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3852862" y="9377362"/>
            <a:ext cx="2944800" cy="4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1587" y="9377362"/>
            <a:ext cx="2944800" cy="4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387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387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49735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6:notes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387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9:notes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387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0:notes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387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1:notes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387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4:notes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387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387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387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387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1653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387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84743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387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5889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387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0286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:notes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387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9615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79450" y="4689475"/>
            <a:ext cx="54387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7114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קופית כותרת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 rtl="1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 rtl="1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 rtl="1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ני תכנים" type="twoObj">
  <p:cSld name="TWO_OBJECT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מקטע עליונה" type="secHead">
  <p:cSld name="SECTION_HEADER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r" rtl="1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r" rtl="1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ריק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אנכית וטקסט" type="vertTitleAndTx">
  <p:cSld name="VERTICAL_TITLE_AND_VERTICAL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טקסט אנכי" type="vertTx">
  <p:cSld name="VERTICAL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תמונה עם כיתוב" type="picTx">
  <p:cSld name="PICTURE_WITH_CAPTIO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r" rt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r" rtl="1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r" rtl="1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תוכן עם כיתוב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r" rt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r" rtl="1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r" rtl="1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השוואה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olzchut.org.il/he/%D7%9E%D7%91%D7%97%D7%9F_%D7%94%D7%9B%D7%A0%D7%A1%D7%95%D7%AA_%D7%9E%D7%92%D7%99%D7%9C_%D7%94%D7%A4%D7%A8%D7%99%D7%A9%D7%94_%D7%A2%D7%93_%D7%92%D7%99%D7%9C_%D7%94%D7%96%D7%9B%D7%90%D7%95%D7%AA_%D7%94%D7%9E%D7%95%D7%97%D7%9C%D7%98%D7%AA_%D7%9C%D7%A7%D7%A6%D7%91%D7%AA_%D7%96%D7%99%D7%A7%D7%A0%D7%94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7200"/>
              <a:buFont typeface="Calibri"/>
              <a:buNone/>
            </a:pPr>
            <a:r>
              <a:rPr lang="he-IL" sz="7200" b="1" dirty="0">
                <a:solidFill>
                  <a:srgbClr val="7030A0"/>
                </a:solidFill>
              </a:rPr>
              <a:t/>
            </a:r>
            <a:br>
              <a:rPr lang="he-IL" sz="7200" b="1" dirty="0">
                <a:solidFill>
                  <a:srgbClr val="7030A0"/>
                </a:solidFill>
              </a:rPr>
            </a:br>
            <a:r>
              <a:rPr lang="he-IL" sz="7200" b="1" dirty="0">
                <a:solidFill>
                  <a:srgbClr val="7030A0"/>
                </a:solidFill>
              </a:rPr>
              <a:t>מיצוי זכויות</a:t>
            </a:r>
            <a:br>
              <a:rPr lang="he-IL" sz="7200" b="1" dirty="0">
                <a:solidFill>
                  <a:srgbClr val="7030A0"/>
                </a:solidFill>
              </a:rPr>
            </a:br>
            <a:r>
              <a:rPr lang="he-IL" sz="7200" b="1" dirty="0">
                <a:solidFill>
                  <a:srgbClr val="7030A0"/>
                </a:solidFill>
              </a:rPr>
              <a:t>האוניברסיטה הפתוחה</a:t>
            </a:r>
            <a:br>
              <a:rPr lang="he-IL" sz="7200" b="1" dirty="0">
                <a:solidFill>
                  <a:srgbClr val="7030A0"/>
                </a:solidFill>
              </a:rPr>
            </a:br>
            <a:endParaRPr dirty="0"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371600" y="3284537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-US" sz="3200" b="0" i="0" u="none" dirty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dirty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1B09DF71-FBEF-4EB4-8974-786634D0C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143000"/>
          </a:xfrm>
        </p:spPr>
        <p:txBody>
          <a:bodyPr rtlCol="1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sz="3200" b="1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מה יכול </a:t>
            </a:r>
            <a:r>
              <a:rPr lang="he-IL" sz="3600" b="1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להיות מוכר כפגיעה בעבודה / בשירות</a:t>
            </a:r>
          </a:p>
        </p:txBody>
      </p:sp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CF05081C-F182-403D-8954-DDD443F3E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571625"/>
            <a:ext cx="8229600" cy="4786313"/>
          </a:xfrm>
        </p:spPr>
        <p:txBody>
          <a:bodyPr rtlCol="1">
            <a:normAutofit fontScale="92500" lnSpcReduction="20000"/>
          </a:bodyPr>
          <a:lstStyle/>
          <a:p>
            <a:pPr>
              <a:defRPr/>
            </a:pPr>
            <a:r>
              <a:rPr lang="he-IL" dirty="0">
                <a:solidFill>
                  <a:srgbClr val="7030A0"/>
                </a:solidFill>
              </a:rPr>
              <a:t>פסוריאזיס שהחל בעת שירות בכוחות הביטחון (צה"ל, משטרה, שב"ס).</a:t>
            </a:r>
          </a:p>
          <a:p>
            <a:pPr>
              <a:defRPr/>
            </a:pPr>
            <a:r>
              <a:rPr lang="he-IL" dirty="0">
                <a:solidFill>
                  <a:srgbClr val="7030A0"/>
                </a:solidFill>
              </a:rPr>
              <a:t>התקף לב (אוטם בשריר הלב) שהתחרש במהלך שירות.</a:t>
            </a:r>
          </a:p>
          <a:p>
            <a:pPr>
              <a:defRPr/>
            </a:pPr>
            <a:r>
              <a:rPr lang="he-IL" dirty="0">
                <a:solidFill>
                  <a:srgbClr val="7030A0"/>
                </a:solidFill>
              </a:rPr>
              <a:t>אירוע מוחי במהלך שירות.</a:t>
            </a:r>
          </a:p>
          <a:p>
            <a:pPr>
              <a:defRPr/>
            </a:pPr>
            <a:r>
              <a:rPr lang="he-IL" dirty="0">
                <a:solidFill>
                  <a:srgbClr val="7030A0"/>
                </a:solidFill>
              </a:rPr>
              <a:t>פוסט טראומה (</a:t>
            </a:r>
            <a:r>
              <a:rPr lang="en-US" dirty="0">
                <a:solidFill>
                  <a:srgbClr val="7030A0"/>
                </a:solidFill>
              </a:rPr>
              <a:t>PTSD).</a:t>
            </a:r>
          </a:p>
          <a:p>
            <a:pPr>
              <a:defRPr/>
            </a:pPr>
            <a:r>
              <a:rPr lang="he-IL" dirty="0">
                <a:solidFill>
                  <a:srgbClr val="7030A0"/>
                </a:solidFill>
              </a:rPr>
              <a:t>מחלת נפש.</a:t>
            </a:r>
          </a:p>
          <a:p>
            <a:pPr>
              <a:defRPr/>
            </a:pPr>
            <a:r>
              <a:rPr lang="he-IL" dirty="0">
                <a:solidFill>
                  <a:srgbClr val="7030A0"/>
                </a:solidFill>
              </a:rPr>
              <a:t>ירידה בשמיעה או טנטון (צפצופים באוזניים) כתוצאה מחשיפה לרעש.</a:t>
            </a:r>
          </a:p>
          <a:p>
            <a:pPr>
              <a:defRPr/>
            </a:pPr>
            <a:r>
              <a:rPr lang="he-IL" dirty="0">
                <a:solidFill>
                  <a:srgbClr val="7030A0"/>
                </a:solidFill>
              </a:rPr>
              <a:t>נכות אורתופדית: גב, צוואר, ברך - מיניסקוס, רצועה צולבת, תסמונת התעלה </a:t>
            </a:r>
            <a:r>
              <a:rPr lang="he-IL" dirty="0" err="1">
                <a:solidFill>
                  <a:srgbClr val="7030A0"/>
                </a:solidFill>
              </a:rPr>
              <a:t>הקרפלית</a:t>
            </a:r>
            <a:r>
              <a:rPr lang="he-IL" dirty="0">
                <a:solidFill>
                  <a:srgbClr val="7030A0"/>
                </a:solidFill>
              </a:rPr>
              <a:t> (</a:t>
            </a:r>
            <a:r>
              <a:rPr lang="en-US" dirty="0">
                <a:solidFill>
                  <a:srgbClr val="7030A0"/>
                </a:solidFill>
              </a:rPr>
              <a:t>CTS), </a:t>
            </a:r>
            <a:r>
              <a:rPr lang="he-IL" dirty="0">
                <a:solidFill>
                  <a:srgbClr val="7030A0"/>
                </a:solidFill>
              </a:rPr>
              <a:t>קרסול, כתף, </a:t>
            </a:r>
            <a:r>
              <a:rPr lang="he-IL" dirty="0" err="1">
                <a:solidFill>
                  <a:srgbClr val="7030A0"/>
                </a:solidFill>
              </a:rPr>
              <a:t>וכו</a:t>
            </a:r>
            <a:r>
              <a:rPr lang="he-IL" dirty="0">
                <a:solidFill>
                  <a:srgbClr val="7030A0"/>
                </a:solidFill>
              </a:rPr>
              <a:t>'.</a:t>
            </a:r>
          </a:p>
        </p:txBody>
      </p:sp>
    </p:spTree>
    <p:extLst>
      <p:ext uri="{BB962C8B-B14F-4D97-AF65-F5344CB8AC3E}">
        <p14:creationId xmlns:p14="http://schemas.microsoft.com/office/powerpoint/2010/main" val="136113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CF05081C-F182-403D-8954-DDD443F3E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53" y="1545590"/>
            <a:ext cx="8229600" cy="4786313"/>
          </a:xfrm>
        </p:spPr>
        <p:txBody>
          <a:bodyPr rtlCol="1">
            <a:normAutofit fontScale="85000" lnSpcReduction="10000"/>
          </a:bodyPr>
          <a:lstStyle/>
          <a:p>
            <a:pPr>
              <a:defRPr/>
            </a:pPr>
            <a:r>
              <a:rPr lang="he-IL" dirty="0">
                <a:solidFill>
                  <a:srgbClr val="7030A0"/>
                </a:solidFill>
              </a:rPr>
              <a:t>חייל שוטר או סוהר אשר נקבעה לו נכות בשיעור של 0%-9% אינו זכאי לדבר.</a:t>
            </a:r>
          </a:p>
          <a:p>
            <a:pPr>
              <a:defRPr/>
            </a:pPr>
            <a:r>
              <a:rPr lang="he-IL" dirty="0">
                <a:solidFill>
                  <a:srgbClr val="7030A0"/>
                </a:solidFill>
              </a:rPr>
              <a:t>חייל שוטר או סוהר אשר נקבעה לו דרגת נכות בשיעור של 10%-19% זכאי לתעודת נכה צה"ל, וכן למענק כספי חד פעמי בסכום שבין 46,000 ₪ ל-165,000 ₪, בהתאם לדרגת הנכות. </a:t>
            </a:r>
            <a:r>
              <a:rPr lang="en-US" dirty="0">
                <a:solidFill>
                  <a:srgbClr val="7030A0"/>
                </a:solidFill>
              </a:rPr>
              <a:t/>
            </a:r>
            <a:br>
              <a:rPr lang="en-US" dirty="0">
                <a:solidFill>
                  <a:srgbClr val="7030A0"/>
                </a:solidFill>
              </a:rPr>
            </a:br>
            <a:r>
              <a:rPr lang="he-IL" dirty="0">
                <a:solidFill>
                  <a:srgbClr val="7030A0"/>
                </a:solidFill>
              </a:rPr>
              <a:t>במצב זה, אין זכאות לקבלת טיפולים רפואיים על חשבון משרד הביטחון, שיקום על חשבון משרד הביטחון או הטבות אחרות.</a:t>
            </a:r>
          </a:p>
          <a:p>
            <a:pPr>
              <a:defRPr/>
            </a:pPr>
            <a:r>
              <a:rPr lang="he-IL" dirty="0">
                <a:solidFill>
                  <a:srgbClr val="7030A0"/>
                </a:solidFill>
              </a:rPr>
              <a:t>חייל, שוטר או סוהר אשר נקבעה לו דרגת נכות בשיעור 20% ומעלה זכאי לקבל קצבה חודשית, טיפולים רפואיים על חשבון משרד הביטחון, שיקום מקצועי והטבות נוספות.</a:t>
            </a:r>
          </a:p>
        </p:txBody>
      </p:sp>
    </p:spTree>
    <p:extLst>
      <p:ext uri="{BB962C8B-B14F-4D97-AF65-F5344CB8AC3E}">
        <p14:creationId xmlns:p14="http://schemas.microsoft.com/office/powerpoint/2010/main" val="3059691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419332" y="736845"/>
            <a:ext cx="7907923" cy="103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400"/>
              <a:buFont typeface="Calibri"/>
              <a:buNone/>
            </a:pPr>
            <a:r>
              <a:rPr lang="he-IL" b="1" dirty="0">
                <a:solidFill>
                  <a:srgbClr val="7030A0"/>
                </a:solidFill>
              </a:rPr>
              <a:t>הדרכים (הלא)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he-IL" b="1" dirty="0">
                <a:solidFill>
                  <a:srgbClr val="7030A0"/>
                </a:solidFill>
              </a:rPr>
              <a:t>ידועות</a:t>
            </a:r>
            <a:endParaRPr dirty="0"/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188681" y="1832731"/>
            <a:ext cx="8229600" cy="4288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en-US" sz="2800" b="1" i="0" u="none" strike="noStrike" cap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נכות</a:t>
            </a:r>
            <a:r>
              <a:rPr lang="en-US" sz="2800" b="1" i="0" u="none" strike="noStrike" cap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כללית</a:t>
            </a:r>
            <a:r>
              <a:rPr lang="he-IL" sz="2800" b="1" dirty="0">
                <a:solidFill>
                  <a:srgbClr val="7030A0"/>
                </a:solidFill>
              </a:rPr>
              <a:t>/גמלת ילד נכה/שירותים מיוחדים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מבחני ההכנסה לנכות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פנסיית נכות ממקומות עבודה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פנסיות ברירת מחדל מול פנסיות בעלות חיתום רפואי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נכות כללית ופנסיות נכות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הכרת </a:t>
            </a:r>
            <a:r>
              <a:rPr lang="he-IL" sz="2800" b="1" dirty="0" err="1">
                <a:solidFill>
                  <a:srgbClr val="7030A0"/>
                </a:solidFill>
              </a:rPr>
              <a:t>הדיסריגרד</a:t>
            </a:r>
            <a:r>
              <a:rPr lang="he-IL" sz="2800" b="1" dirty="0">
                <a:solidFill>
                  <a:srgbClr val="7030A0"/>
                </a:solidFill>
              </a:rPr>
              <a:t> ושימוש נכון בטבלאות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תביעה באמצעות שירותים מיוחדים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חידושים בגמלאות ילד נכה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4220350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>
            <a:spLocks noGrp="1"/>
          </p:cNvSpPr>
          <p:nvPr>
            <p:ph type="body" idx="1"/>
          </p:nvPr>
        </p:nvSpPr>
        <p:spPr>
          <a:xfrm>
            <a:off x="468312" y="1052512"/>
            <a:ext cx="8229600" cy="47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None/>
            </a:pPr>
            <a:r>
              <a:rPr lang="en-US" sz="28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נכות</a:t>
            </a:r>
            <a:r>
              <a:rPr lang="en-US" sz="28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כללית</a:t>
            </a:r>
            <a:r>
              <a:rPr lang="en-US" sz="28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2800" b="1" i="0" u="none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קצבת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נכות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כללית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היא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קצבה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חודשית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המשולמת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למי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שעקב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נכות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גופנית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שכלית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או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נפשית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נפגע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או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צומצם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כושרו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להשתכר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ב-50%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לפחות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וכן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לעקרת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בית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שכושרה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לתפקד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במשק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בית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נפגע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ב-50%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לפחות</a:t>
            </a:r>
            <a:endParaRPr lang="he-IL" sz="2400" b="1" i="0" u="none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lang="he-IL" sz="2400" b="1" dirty="0">
                <a:solidFill>
                  <a:srgbClr val="7030A0"/>
                </a:solidFill>
              </a:rPr>
              <a:t>שירותים מיוחדים- נדרש רק 40%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r>
              <a:rPr lang="he-IL" sz="2400" b="1" dirty="0">
                <a:solidFill>
                  <a:srgbClr val="7030A0"/>
                </a:solidFill>
              </a:rPr>
              <a:t>נכות!!!</a:t>
            </a:r>
            <a:endParaRPr dirty="0"/>
          </a:p>
          <a:p>
            <a:pPr marL="0" marR="0" lvl="0" indent="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None/>
            </a:pPr>
            <a:r>
              <a:rPr lang="en-US" sz="28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התהליך</a:t>
            </a:r>
            <a:r>
              <a:rPr lang="en-US" sz="28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2800" b="1" i="0" u="none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524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הכנה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והגשת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תביעה</a:t>
            </a:r>
            <a:endParaRPr sz="2400" b="1" i="0" u="none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524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וועדה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רפואית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ותוצאותיה</a:t>
            </a:r>
            <a:endParaRPr sz="2400" b="1" i="0" u="none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524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קביעת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דרגת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אי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כושר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או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דחיית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התביעה</a:t>
            </a:r>
            <a:endParaRPr sz="2400" b="1" i="0" u="none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524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הגשת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ערעור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על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ההחלטה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שיעור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אי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הכושר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או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דחייה</a:t>
            </a:r>
            <a:endParaRPr sz="2400" b="1" i="0" u="none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524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אפשרות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תביעה</a:t>
            </a:r>
            <a:r>
              <a:rPr lang="en-US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חוזרת</a:t>
            </a:r>
            <a:endParaRPr sz="2400" b="1" i="0" u="none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905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3322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419332" y="736845"/>
            <a:ext cx="7907923" cy="103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400"/>
              <a:buFont typeface="Calibri"/>
              <a:buNone/>
            </a:pPr>
            <a:r>
              <a:rPr lang="he-IL" b="1" dirty="0">
                <a:solidFill>
                  <a:srgbClr val="7030A0"/>
                </a:solidFill>
              </a:rPr>
              <a:t>הדרכים (הלא)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he-IL" b="1" dirty="0">
                <a:solidFill>
                  <a:srgbClr val="7030A0"/>
                </a:solidFill>
              </a:rPr>
              <a:t>ידועות</a:t>
            </a:r>
            <a:endParaRPr dirty="0"/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188681" y="1832731"/>
            <a:ext cx="8229600" cy="3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תאונות עבודה/מחלות מקצוע/תאונה אישית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קופות חולים- ועדות חריגים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זכויות עובדים ועבודה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אופן לקיחת המידע!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15539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C7197FBE-9835-43FA-959E-A967B287D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143000"/>
          </a:xfrm>
        </p:spPr>
        <p:txBody>
          <a:bodyPr rtlCol="1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sz="3200" b="1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מה יכול </a:t>
            </a:r>
            <a:r>
              <a:rPr lang="he-IL" sz="3600" b="1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להיות מוכר כפגיעה בעבודה / בשירות</a:t>
            </a: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4A8CA13A-0475-4096-B8D4-C74A56034D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193FCBA8-BD12-418A-A16E-C63285A03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571625"/>
            <a:ext cx="8229600" cy="4786313"/>
          </a:xfrm>
        </p:spPr>
        <p:txBody>
          <a:bodyPr rtlCol="1">
            <a:normAutofit/>
          </a:bodyPr>
          <a:lstStyle/>
          <a:p>
            <a:pPr marL="0" indent="0" algn="ctr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e-IL" sz="3600" b="1" dirty="0">
                <a:solidFill>
                  <a:srgbClr val="7030A0"/>
                </a:solidFill>
              </a:rPr>
              <a:t>תאונות עבודה</a:t>
            </a:r>
            <a:r>
              <a:rPr lang="en-US" sz="3600" b="1" dirty="0">
                <a:solidFill>
                  <a:srgbClr val="7030A0"/>
                </a:solidFill>
              </a:rPr>
              <a:t/>
            </a:r>
            <a:br>
              <a:rPr lang="en-US" sz="3600" b="1" dirty="0">
                <a:solidFill>
                  <a:srgbClr val="7030A0"/>
                </a:solidFill>
              </a:rPr>
            </a:br>
            <a:endParaRPr lang="he-IL" sz="3600" b="1" dirty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he-IL" sz="3600" b="1" dirty="0">
                <a:solidFill>
                  <a:srgbClr val="7030A0"/>
                </a:solidFill>
              </a:rPr>
              <a:t>פגיעות שהתרחשותן אינה נראית לעין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he-IL" sz="3600" b="1" dirty="0">
                <a:solidFill>
                  <a:srgbClr val="7030A0"/>
                </a:solidFill>
              </a:rPr>
              <a:t>תאונות שהתרחשותן נראית לעין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he-IL" sz="3600" b="1" dirty="0">
                <a:solidFill>
                  <a:srgbClr val="7030A0"/>
                </a:solidFill>
              </a:rPr>
              <a:t>מחלות מקצוע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he-IL" sz="3600" b="1" dirty="0">
                <a:solidFill>
                  <a:srgbClr val="7030A0"/>
                </a:solidFill>
              </a:rPr>
              <a:t>פגיעות נפשיות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he-IL" sz="3600" b="1" dirty="0">
                <a:solidFill>
                  <a:srgbClr val="7030A0"/>
                </a:solidFill>
              </a:rPr>
              <a:t>	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he-IL" sz="3600" b="1" dirty="0">
                <a:solidFill>
                  <a:srgbClr val="7030A0"/>
                </a:solidFill>
              </a:rPr>
              <a:t>	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מציין מיקום תוכן 1">
            <a:extLst>
              <a:ext uri="{FF2B5EF4-FFF2-40B4-BE49-F238E27FC236}">
                <a16:creationId xmlns:a16="http://schemas.microsoft.com/office/drawing/2014/main" id="{9A826D5D-F764-43B6-8D5E-E6EAA9198DF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16013" y="1557338"/>
            <a:ext cx="7408862" cy="4125912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he-IL" altLang="he-IL" sz="2800" dirty="0">
                <a:solidFill>
                  <a:srgbClr val="7030A0"/>
                </a:solidFill>
              </a:rPr>
              <a:t>מה יוגדר כתאונת עבודה?</a:t>
            </a:r>
          </a:p>
          <a:p>
            <a:pPr eaLnBrk="1" hangingPunct="1">
              <a:defRPr/>
            </a:pPr>
            <a:r>
              <a:rPr lang="he-IL" altLang="he-IL" sz="2800" dirty="0">
                <a:solidFill>
                  <a:srgbClr val="7030A0"/>
                </a:solidFill>
              </a:rPr>
              <a:t>החלקתי במדרגות</a:t>
            </a:r>
          </a:p>
          <a:p>
            <a:pPr eaLnBrk="1" hangingPunct="1">
              <a:defRPr/>
            </a:pPr>
            <a:r>
              <a:rPr lang="he-IL" altLang="he-IL" sz="2800" dirty="0">
                <a:solidFill>
                  <a:srgbClr val="7030A0"/>
                </a:solidFill>
              </a:rPr>
              <a:t>כל היום אני עובדת בלחץ עד שחטפתי התקף לב</a:t>
            </a:r>
          </a:p>
          <a:p>
            <a:pPr eaLnBrk="1" hangingPunct="1">
              <a:defRPr/>
            </a:pPr>
            <a:r>
              <a:rPr lang="he-IL" altLang="he-IL" sz="2800" dirty="0">
                <a:solidFill>
                  <a:srgbClr val="7030A0"/>
                </a:solidFill>
              </a:rPr>
              <a:t>פונה צרח ואיים עליי, ו- 24 שעות לאחר מכן קיבלתי התקף לב</a:t>
            </a:r>
          </a:p>
          <a:p>
            <a:pPr eaLnBrk="1" hangingPunct="1">
              <a:defRPr/>
            </a:pPr>
            <a:r>
              <a:rPr lang="he-IL" altLang="he-IL" sz="2800" dirty="0">
                <a:solidFill>
                  <a:srgbClr val="7030A0"/>
                </a:solidFill>
              </a:rPr>
              <a:t>נפגעתי בתאונת דרכים בדרך לעבודה</a:t>
            </a:r>
          </a:p>
          <a:p>
            <a:pPr eaLnBrk="1" hangingPunct="1">
              <a:defRPr/>
            </a:pPr>
            <a:r>
              <a:rPr lang="he-IL" altLang="he-IL" sz="2800" dirty="0">
                <a:solidFill>
                  <a:srgbClr val="7030A0"/>
                </a:solidFill>
              </a:rPr>
              <a:t>נפגעתי בתאונת דרכים לפני שהורדתי את הילד בגן לפני העבודה.</a:t>
            </a:r>
          </a:p>
          <a:p>
            <a:pPr eaLnBrk="1" hangingPunct="1">
              <a:defRPr/>
            </a:pPr>
            <a:r>
              <a:rPr lang="he-IL" altLang="he-IL" sz="2800" dirty="0">
                <a:solidFill>
                  <a:srgbClr val="7030A0"/>
                </a:solidFill>
              </a:rPr>
              <a:t>אני חשמלאי והתקנתי גוף תאורה בבית ונפלתי מהסולם</a:t>
            </a:r>
          </a:p>
        </p:txBody>
      </p:sp>
      <p:sp>
        <p:nvSpPr>
          <p:cNvPr id="2" name="כותרת 2">
            <a:extLst>
              <a:ext uri="{FF2B5EF4-FFF2-40B4-BE49-F238E27FC236}">
                <a16:creationId xmlns:a16="http://schemas.microsoft.com/office/drawing/2014/main" id="{6CB16142-425F-4A69-9F2E-CB65A5CC113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76250"/>
            <a:ext cx="8229600" cy="1252538"/>
          </a:xfrm>
        </p:spPr>
        <p:txBody>
          <a:bodyPr rtlCol="1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altLang="he-IL" sz="4000" b="1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ביטוח</a:t>
            </a:r>
            <a:r>
              <a:rPr lang="he-IL" altLang="he-IL" sz="5400" dirty="0">
                <a:cs typeface="+mn-cs"/>
              </a:rPr>
              <a:t> </a:t>
            </a:r>
            <a:r>
              <a:rPr lang="he-IL" altLang="he-IL" sz="4000" b="1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לאומי- נכות מעבודה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מציין מיקום תוכן 1">
            <a:extLst>
              <a:ext uri="{FF2B5EF4-FFF2-40B4-BE49-F238E27FC236}">
                <a16:creationId xmlns:a16="http://schemas.microsoft.com/office/drawing/2014/main" id="{C0E9BD10-54DB-44FD-8B7A-2A12331F43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68363" y="1557338"/>
            <a:ext cx="7407275" cy="4125912"/>
          </a:xfrm>
        </p:spPr>
        <p:txBody>
          <a:bodyPr/>
          <a:lstStyle/>
          <a:p>
            <a:pPr eaLnBrk="1" hangingPunct="1">
              <a:defRPr/>
            </a:pPr>
            <a:r>
              <a:rPr lang="he-IL" altLang="he-IL" sz="2800" dirty="0">
                <a:solidFill>
                  <a:srgbClr val="7030A0"/>
                </a:solidFill>
              </a:rPr>
              <a:t>מה עוד יוגדר כתאונת עבודה?</a:t>
            </a:r>
          </a:p>
          <a:p>
            <a:pPr eaLnBrk="1" hangingPunct="1">
              <a:defRPr/>
            </a:pPr>
            <a:r>
              <a:rPr lang="he-IL" altLang="he-IL" sz="2800" dirty="0">
                <a:solidFill>
                  <a:srgbClr val="7030A0"/>
                </a:solidFill>
              </a:rPr>
              <a:t>לאחר מסיבת הפרישה, לקיתי בהתקף לב</a:t>
            </a:r>
          </a:p>
          <a:p>
            <a:pPr eaLnBrk="1" hangingPunct="1">
              <a:defRPr/>
            </a:pPr>
            <a:r>
              <a:rPr lang="he-IL" altLang="he-IL" sz="2800" dirty="0">
                <a:solidFill>
                  <a:srgbClr val="7030A0"/>
                </a:solidFill>
              </a:rPr>
              <a:t>זומנתי לשימוע ולאחריו לקיתי בלבי</a:t>
            </a:r>
          </a:p>
          <a:p>
            <a:pPr eaLnBrk="1" hangingPunct="1">
              <a:defRPr/>
            </a:pPr>
            <a:r>
              <a:rPr lang="he-IL" altLang="he-IL" sz="2800" dirty="0">
                <a:solidFill>
                  <a:srgbClr val="7030A0"/>
                </a:solidFill>
              </a:rPr>
              <a:t>קיבלתי התקף לב בעבר, אבל לאחר אירוע חריג בעבודה קיבלתי עוד אירוע לבבי</a:t>
            </a:r>
          </a:p>
          <a:p>
            <a:pPr eaLnBrk="1" hangingPunct="1">
              <a:defRPr/>
            </a:pPr>
            <a:r>
              <a:rPr lang="he-IL" altLang="he-IL" sz="2800" dirty="0">
                <a:solidFill>
                  <a:srgbClr val="7030A0"/>
                </a:solidFill>
              </a:rPr>
              <a:t>הוכרתי על פגיעה ברגלי הימנית, כתוצאה מפגיעה בעבודה. אבל לאורך השנים החלה הדרדרות ברגלי השמאלית </a:t>
            </a:r>
          </a:p>
          <a:p>
            <a:pPr eaLnBrk="1" hangingPunct="1">
              <a:defRPr/>
            </a:pPr>
            <a:r>
              <a:rPr lang="he-IL" altLang="he-IL" sz="2800" dirty="0">
                <a:solidFill>
                  <a:srgbClr val="7030A0"/>
                </a:solidFill>
              </a:rPr>
              <a:t>החלקתי במדרגות הבניין ביציאה לעבודה בכוננות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he-IL" altLang="he-IL" sz="3600" b="1" u="sng" dirty="0"/>
          </a:p>
        </p:txBody>
      </p:sp>
      <p:sp>
        <p:nvSpPr>
          <p:cNvPr id="2" name="כותרת 2">
            <a:extLst>
              <a:ext uri="{FF2B5EF4-FFF2-40B4-BE49-F238E27FC236}">
                <a16:creationId xmlns:a16="http://schemas.microsoft.com/office/drawing/2014/main" id="{B498C1B6-CFE9-4143-AF80-E1FFE174CA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549275"/>
            <a:ext cx="8229600" cy="1252538"/>
          </a:xfrm>
        </p:spPr>
        <p:txBody>
          <a:bodyPr rtlCol="1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altLang="he-IL" sz="4000" b="1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ביטוח</a:t>
            </a:r>
            <a:r>
              <a:rPr lang="he-IL" altLang="he-IL" sz="5400" dirty="0">
                <a:cs typeface="+mn-cs"/>
              </a:rPr>
              <a:t> </a:t>
            </a:r>
            <a:r>
              <a:rPr lang="he-IL" altLang="he-IL" sz="4000" b="1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לאומי- נכות מעבודה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מציין מיקום תוכן 1">
            <a:extLst>
              <a:ext uri="{FF2B5EF4-FFF2-40B4-BE49-F238E27FC236}">
                <a16:creationId xmlns:a16="http://schemas.microsoft.com/office/drawing/2014/main" id="{EE62B178-D461-481C-BD58-759FE334904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71550" y="2074863"/>
            <a:ext cx="7408863" cy="3451225"/>
          </a:xfrm>
        </p:spPr>
        <p:txBody>
          <a:bodyPr/>
          <a:lstStyle/>
          <a:p>
            <a:pPr marL="457200" lvl="1" indent="0" eaLnBrk="1" hangingPunct="1">
              <a:buFont typeface="Arial" panose="020B0604020202020204" pitchFamily="34" charset="0"/>
              <a:buNone/>
            </a:pPr>
            <a:r>
              <a:rPr lang="en-US" altLang="he-IL">
                <a:solidFill>
                  <a:srgbClr val="7030A0"/>
                </a:solidFill>
              </a:rPr>
              <a:t>BCC</a:t>
            </a:r>
            <a:r>
              <a:rPr lang="he-IL" altLang="he-IL">
                <a:solidFill>
                  <a:srgbClr val="7030A0"/>
                </a:solidFill>
              </a:rPr>
              <a:t>/</a:t>
            </a:r>
            <a:r>
              <a:rPr lang="en-US" altLang="he-IL">
                <a:solidFill>
                  <a:srgbClr val="7030A0"/>
                </a:solidFill>
              </a:rPr>
              <a:t>SCC</a:t>
            </a:r>
            <a:r>
              <a:rPr lang="he-IL" altLang="he-IL">
                <a:solidFill>
                  <a:srgbClr val="7030A0"/>
                </a:solidFill>
              </a:rPr>
              <a:t>- חקלאים, עובדי בניין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</a:pPr>
            <a:r>
              <a:rPr lang="he-IL" altLang="he-IL">
                <a:solidFill>
                  <a:srgbClr val="7030A0"/>
                </a:solidFill>
              </a:rPr>
              <a:t>פרקינסון- טכנאי שיניים, רופאי שיניים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</a:pPr>
            <a:r>
              <a:rPr lang="he-IL" altLang="he-IL">
                <a:solidFill>
                  <a:srgbClr val="7030A0"/>
                </a:solidFill>
              </a:rPr>
              <a:t>תסמונת התעלה הקרפלית- אנשי הייטק, מחשב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</a:pPr>
            <a:r>
              <a:rPr lang="he-IL" altLang="he-IL">
                <a:solidFill>
                  <a:srgbClr val="7030A0"/>
                </a:solidFill>
              </a:rPr>
              <a:t>גידי כתף- מורות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</a:pPr>
            <a:r>
              <a:rPr lang="he-IL" altLang="he-IL">
                <a:solidFill>
                  <a:srgbClr val="7030A0"/>
                </a:solidFill>
              </a:rPr>
              <a:t>גידים בידיים- טבחים, עובדים פיסיים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</a:pPr>
            <a:r>
              <a:rPr lang="he-IL" altLang="he-IL">
                <a:solidFill>
                  <a:srgbClr val="7030A0"/>
                </a:solidFill>
              </a:rPr>
              <a:t>פריצות דיסק גב תחתון- מובילים, נהגי מוניות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</a:pPr>
            <a:r>
              <a:rPr lang="he-IL" altLang="he-IL">
                <a:solidFill>
                  <a:srgbClr val="7030A0"/>
                </a:solidFill>
              </a:rPr>
              <a:t>פריצות דיסק צוואר- עובדי מוסך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</a:pPr>
            <a:r>
              <a:rPr lang="he-IL" altLang="he-IL">
                <a:solidFill>
                  <a:srgbClr val="7030A0"/>
                </a:solidFill>
              </a:rPr>
              <a:t>צרידות ומיתרי קול- מרצים, מורים</a:t>
            </a:r>
          </a:p>
        </p:txBody>
      </p:sp>
      <p:sp>
        <p:nvSpPr>
          <p:cNvPr id="2" name="כותרת 2">
            <a:extLst>
              <a:ext uri="{FF2B5EF4-FFF2-40B4-BE49-F238E27FC236}">
                <a16:creationId xmlns:a16="http://schemas.microsoft.com/office/drawing/2014/main" id="{3DE61440-D2CC-4D96-BBE6-69A5AFEEA21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41425" y="836613"/>
            <a:ext cx="6661150" cy="1252537"/>
          </a:xfrm>
        </p:spPr>
        <p:txBody>
          <a:bodyPr rtlCol="1">
            <a:norm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altLang="he-IL" sz="4000" b="1" dirty="0">
                <a:solidFill>
                  <a:srgbClr val="7030A0"/>
                </a:solidFill>
                <a:latin typeface="+mn-lt"/>
                <a:ea typeface="+mn-ea"/>
                <a:cs typeface="Arial" panose="020B0604020202020204" pitchFamily="34" charset="0"/>
              </a:rPr>
              <a:t>מחלות מקצוע/</a:t>
            </a:r>
            <a:r>
              <a:rPr lang="he-IL" altLang="he-IL" sz="4000" b="1" dirty="0" err="1">
                <a:solidFill>
                  <a:srgbClr val="7030A0"/>
                </a:solidFill>
                <a:latin typeface="+mn-lt"/>
                <a:ea typeface="+mn-ea"/>
                <a:cs typeface="Arial" panose="020B0604020202020204" pitchFamily="34" charset="0"/>
              </a:rPr>
              <a:t>מיקרוטראומה</a:t>
            </a:r>
            <a:endParaRPr lang="he-IL" altLang="he-IL" sz="4000" b="1" dirty="0">
              <a:solidFill>
                <a:srgbClr val="7030A0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מציין מיקום תוכן 1">
            <a:extLst>
              <a:ext uri="{FF2B5EF4-FFF2-40B4-BE49-F238E27FC236}">
                <a16:creationId xmlns:a16="http://schemas.microsoft.com/office/drawing/2014/main" id="{81AB9D8B-4EC1-41A1-8A7E-FE198D9F469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71550" y="2074863"/>
            <a:ext cx="7408863" cy="3451225"/>
          </a:xfrm>
        </p:spPr>
        <p:txBody>
          <a:bodyPr/>
          <a:lstStyle/>
          <a:p>
            <a:pPr marL="457200" lvl="1" indent="0" eaLnBrk="1" hangingPunct="1">
              <a:buFont typeface="Arial" panose="020B0604020202020204" pitchFamily="34" charset="0"/>
              <a:buNone/>
            </a:pPr>
            <a:r>
              <a:rPr lang="he-IL" altLang="he-IL" dirty="0">
                <a:solidFill>
                  <a:srgbClr val="7030A0"/>
                </a:solidFill>
              </a:rPr>
              <a:t>אסטמה- אנשים שחשופים לאבק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</a:pPr>
            <a:r>
              <a:rPr lang="he-IL" altLang="he-IL" dirty="0">
                <a:solidFill>
                  <a:srgbClr val="7030A0"/>
                </a:solidFill>
              </a:rPr>
              <a:t>בעיות בכלי דם- לאנשים שעומדים על הרגליים 		         שעות ארוכות במצב סטטי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</a:pPr>
            <a:r>
              <a:rPr lang="he-IL" altLang="he-IL" dirty="0">
                <a:solidFill>
                  <a:srgbClr val="7030A0"/>
                </a:solidFill>
              </a:rPr>
              <a:t>ירידה בשמיעה/</a:t>
            </a:r>
            <a:r>
              <a:rPr lang="he-IL" altLang="he-IL" dirty="0" err="1">
                <a:solidFill>
                  <a:srgbClr val="7030A0"/>
                </a:solidFill>
              </a:rPr>
              <a:t>טינטון</a:t>
            </a:r>
            <a:r>
              <a:rPr lang="he-IL" altLang="he-IL" dirty="0">
                <a:solidFill>
                  <a:srgbClr val="7030A0"/>
                </a:solidFill>
              </a:rPr>
              <a:t>- אנשים שעובדים ברעש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</a:pPr>
            <a:r>
              <a:rPr lang="he-IL" altLang="he-IL" dirty="0">
                <a:solidFill>
                  <a:srgbClr val="7030A0"/>
                </a:solidFill>
              </a:rPr>
              <a:t>טחורים- נהגים מקצועיים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</a:pPr>
            <a:endParaRPr lang="he-IL" altLang="he-IL" dirty="0">
              <a:solidFill>
                <a:srgbClr val="7030A0"/>
              </a:solidFill>
            </a:endParaRPr>
          </a:p>
        </p:txBody>
      </p:sp>
      <p:sp>
        <p:nvSpPr>
          <p:cNvPr id="2" name="כותרת 2">
            <a:extLst>
              <a:ext uri="{FF2B5EF4-FFF2-40B4-BE49-F238E27FC236}">
                <a16:creationId xmlns:a16="http://schemas.microsoft.com/office/drawing/2014/main" id="{A40EEFC3-EC6A-4C54-A8A5-57F0C09E81A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41425" y="836613"/>
            <a:ext cx="6661150" cy="1252537"/>
          </a:xfrm>
        </p:spPr>
        <p:txBody>
          <a:bodyPr rtlCol="1">
            <a:norm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altLang="he-IL" sz="4000" b="1" dirty="0">
                <a:solidFill>
                  <a:srgbClr val="7030A0"/>
                </a:solidFill>
                <a:latin typeface="+mn-lt"/>
                <a:ea typeface="+mn-ea"/>
                <a:cs typeface="Arial" panose="020B0604020202020204" pitchFamily="34" charset="0"/>
              </a:rPr>
              <a:t>מחלות מקצוע/</a:t>
            </a:r>
            <a:r>
              <a:rPr lang="he-IL" altLang="he-IL" sz="4000" b="1" dirty="0" err="1">
                <a:solidFill>
                  <a:srgbClr val="7030A0"/>
                </a:solidFill>
                <a:latin typeface="+mn-lt"/>
                <a:ea typeface="+mn-ea"/>
                <a:cs typeface="Arial" panose="020B0604020202020204" pitchFamily="34" charset="0"/>
              </a:rPr>
              <a:t>מיקרוטראומה</a:t>
            </a:r>
            <a:endParaRPr lang="he-IL" altLang="he-IL" sz="4000" b="1" dirty="0">
              <a:solidFill>
                <a:srgbClr val="7030A0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ctrTitle"/>
          </p:nvPr>
        </p:nvSpPr>
        <p:spPr>
          <a:xfrm>
            <a:off x="685800" y="1503362"/>
            <a:ext cx="7772400" cy="9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400"/>
              <a:buFont typeface="Calibri"/>
              <a:buNone/>
            </a:pPr>
            <a:r>
              <a:rPr lang="en-US" sz="4400" b="1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קצת אודותיי</a:t>
            </a:r>
            <a:br>
              <a:rPr lang="en-US" sz="4400" b="1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468312" y="2214562"/>
            <a:ext cx="8351700" cy="31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-203200" algn="ctr" rtl="1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Char char="•"/>
            </a:pPr>
            <a:r>
              <a:rPr lang="en-US" sz="32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מגישת</a:t>
            </a:r>
            <a:r>
              <a:rPr lang="en-US" sz="32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תוכנית</a:t>
            </a:r>
            <a:r>
              <a:rPr lang="en-US" sz="32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רדיו</a:t>
            </a:r>
            <a:r>
              <a:rPr lang="en-US" sz="32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המתמחה</a:t>
            </a:r>
            <a:r>
              <a:rPr lang="en-US" sz="32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במימוש</a:t>
            </a:r>
            <a:r>
              <a:rPr lang="en-US" sz="32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זכויות</a:t>
            </a:r>
            <a:r>
              <a:rPr lang="en-US" sz="32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בתאגיד</a:t>
            </a:r>
            <a:r>
              <a:rPr lang="en-US" sz="32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השידור</a:t>
            </a:r>
            <a:r>
              <a:rPr lang="en-US" sz="32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הציבורי</a:t>
            </a:r>
            <a:r>
              <a:rPr lang="en-US" sz="32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כאן</a:t>
            </a:r>
            <a:r>
              <a:rPr lang="en-US" sz="32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רשת</a:t>
            </a:r>
            <a:r>
              <a:rPr lang="en-US" sz="32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ב' </a:t>
            </a:r>
            <a:br>
              <a:rPr lang="en-US" sz="32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בימים</a:t>
            </a:r>
            <a:r>
              <a:rPr lang="en-US" sz="32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א-ד </a:t>
            </a:r>
            <a:r>
              <a:rPr lang="en-US" sz="32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בשעה</a:t>
            </a:r>
            <a:r>
              <a:rPr lang="en-US" sz="32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19:00</a:t>
            </a:r>
          </a:p>
          <a:p>
            <a:pPr marL="0" lvl="0" indent="-203200" algn="ctr" rtl="1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Char char="•"/>
            </a:pPr>
            <a:r>
              <a:rPr lang="he-IL" b="1" dirty="0">
                <a:solidFill>
                  <a:srgbClr val="7030A0"/>
                </a:solidFill>
              </a:rPr>
              <a:t>מרצה בעבודה סוציאלית- אונ' תל אביב, </a:t>
            </a:r>
            <a:r>
              <a:rPr lang="he-IL" b="1" dirty="0" err="1">
                <a:solidFill>
                  <a:srgbClr val="7030A0"/>
                </a:solidFill>
              </a:rPr>
              <a:t>האונ</a:t>
            </a:r>
            <a:r>
              <a:rPr lang="he-IL" b="1" dirty="0">
                <a:solidFill>
                  <a:srgbClr val="7030A0"/>
                </a:solidFill>
              </a:rPr>
              <a:t>' העברית, ו- </a:t>
            </a:r>
            <a:r>
              <a:rPr lang="en-US" b="1" dirty="0">
                <a:solidFill>
                  <a:srgbClr val="7030A0"/>
                </a:solidFill>
              </a:rPr>
              <a:t>Yeshiva University</a:t>
            </a:r>
            <a:endParaRPr lang="he-IL" b="1" dirty="0">
              <a:solidFill>
                <a:srgbClr val="7030A0"/>
              </a:solidFill>
            </a:endParaRPr>
          </a:p>
          <a:p>
            <a:pPr marL="0" lvl="0" indent="-203200" algn="ctr" rtl="1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Char char="•"/>
            </a:pPr>
            <a:r>
              <a:rPr lang="he-IL" b="1" dirty="0">
                <a:solidFill>
                  <a:srgbClr val="7030A0"/>
                </a:solidFill>
              </a:rPr>
              <a:t>יועצת למשרדי ממשלה בתחומי הנגשת ידע ומימוש זכויות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מציין מיקום תוכן 1">
            <a:extLst>
              <a:ext uri="{FF2B5EF4-FFF2-40B4-BE49-F238E27FC236}">
                <a16:creationId xmlns:a16="http://schemas.microsoft.com/office/drawing/2014/main" id="{ED179140-792E-43F0-B34F-2413A89F59A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71550" y="2074863"/>
            <a:ext cx="7408863" cy="3451225"/>
          </a:xfrm>
        </p:spPr>
        <p:txBody>
          <a:bodyPr/>
          <a:lstStyle/>
          <a:p>
            <a:pPr eaLnBrk="1" hangingPunct="1"/>
            <a:r>
              <a:rPr lang="he-IL" altLang="he-IL" sz="4000" b="1">
                <a:solidFill>
                  <a:srgbClr val="7030A0"/>
                </a:solidFill>
              </a:rPr>
              <a:t>מה מקבלים?</a:t>
            </a:r>
          </a:p>
          <a:p>
            <a:pPr eaLnBrk="1" hangingPunct="1"/>
            <a:r>
              <a:rPr lang="he-IL" altLang="he-IL" sz="4000" b="1">
                <a:solidFill>
                  <a:srgbClr val="7030A0"/>
                </a:solidFill>
              </a:rPr>
              <a:t>ממתי? עד מתי?</a:t>
            </a:r>
          </a:p>
          <a:p>
            <a:pPr eaLnBrk="1" hangingPunct="1"/>
            <a:r>
              <a:rPr lang="he-IL" altLang="he-IL" sz="4000" b="1">
                <a:solidFill>
                  <a:srgbClr val="7030A0"/>
                </a:solidFill>
              </a:rPr>
              <a:t>מבחן הכנסה- אין!</a:t>
            </a:r>
          </a:p>
          <a:p>
            <a:pPr eaLnBrk="1" hangingPunct="1"/>
            <a:r>
              <a:rPr lang="he-IL" altLang="he-IL" sz="4000" b="1">
                <a:solidFill>
                  <a:srgbClr val="7030A0"/>
                </a:solidFill>
              </a:rPr>
              <a:t>החמרת מצב.</a:t>
            </a:r>
          </a:p>
          <a:p>
            <a:pPr eaLnBrk="1" hangingPunct="1"/>
            <a:r>
              <a:rPr lang="he-IL" altLang="he-IL" sz="4000" b="1">
                <a:solidFill>
                  <a:srgbClr val="7030A0"/>
                </a:solidFill>
              </a:rPr>
              <a:t>איחוד נכויות.</a:t>
            </a:r>
          </a:p>
          <a:p>
            <a:pPr lvl="1" eaLnBrk="1" hangingPunct="1"/>
            <a:endParaRPr lang="he-IL" altLang="he-IL" sz="4000" b="1" u="sng"/>
          </a:p>
        </p:txBody>
      </p:sp>
      <p:sp>
        <p:nvSpPr>
          <p:cNvPr id="2" name="כותרת 2">
            <a:extLst>
              <a:ext uri="{FF2B5EF4-FFF2-40B4-BE49-F238E27FC236}">
                <a16:creationId xmlns:a16="http://schemas.microsoft.com/office/drawing/2014/main" id="{BC73D2E0-8359-483C-B7AF-84893976567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41425" y="836613"/>
            <a:ext cx="6661150" cy="1252537"/>
          </a:xfrm>
        </p:spPr>
        <p:txBody>
          <a:bodyPr rtlCol="1">
            <a:norm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altLang="he-IL" sz="4000" b="1" dirty="0">
                <a:solidFill>
                  <a:srgbClr val="7030A0"/>
                </a:solidFill>
                <a:latin typeface="+mn-lt"/>
                <a:ea typeface="+mn-ea"/>
                <a:cs typeface="Arial" panose="020B0604020202020204" pitchFamily="34" charset="0"/>
              </a:rPr>
              <a:t>ביטוח לאומי- נכות מעבודה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מציין מיקום תוכן 1">
            <a:extLst>
              <a:ext uri="{FF2B5EF4-FFF2-40B4-BE49-F238E27FC236}">
                <a16:creationId xmlns:a16="http://schemas.microsoft.com/office/drawing/2014/main" id="{783C203B-E30B-4BF5-94AB-10EBABF9D50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71550" y="2074863"/>
            <a:ext cx="7408863" cy="3451225"/>
          </a:xfrm>
        </p:spPr>
        <p:txBody>
          <a:bodyPr/>
          <a:lstStyle/>
          <a:p>
            <a:pPr eaLnBrk="1" hangingPunct="1"/>
            <a:r>
              <a:rPr lang="he-IL" altLang="he-IL" sz="3600" dirty="0">
                <a:solidFill>
                  <a:srgbClr val="7030A0"/>
                </a:solidFill>
              </a:rPr>
              <a:t>בטחו את עצמכם במקדמות גבוהות הרבה יותר מהכנסתכם בפועל</a:t>
            </a:r>
          </a:p>
          <a:p>
            <a:pPr eaLnBrk="1" hangingPunct="1"/>
            <a:r>
              <a:rPr lang="he-IL" altLang="he-IL" sz="3600" dirty="0">
                <a:solidFill>
                  <a:srgbClr val="7030A0"/>
                </a:solidFill>
              </a:rPr>
              <a:t>דאגו לביטוח </a:t>
            </a:r>
            <a:r>
              <a:rPr lang="he-IL" altLang="he-IL" sz="3600" dirty="0" err="1">
                <a:solidFill>
                  <a:srgbClr val="7030A0"/>
                </a:solidFill>
              </a:rPr>
              <a:t>א.כ.עבודה</a:t>
            </a:r>
            <a:r>
              <a:rPr lang="he-IL" altLang="he-IL" sz="3600" dirty="0">
                <a:solidFill>
                  <a:srgbClr val="7030A0"/>
                </a:solidFill>
              </a:rPr>
              <a:t> שיתחיל כבר לאחר חודש או מוקדם ככל הניתן</a:t>
            </a:r>
          </a:p>
          <a:p>
            <a:pPr marL="0" indent="0" eaLnBrk="1" hangingPunct="1">
              <a:buNone/>
            </a:pPr>
            <a:endParaRPr lang="he-IL" altLang="he-IL" sz="3600" dirty="0">
              <a:solidFill>
                <a:srgbClr val="7030A0"/>
              </a:solidFill>
            </a:endParaRPr>
          </a:p>
          <a:p>
            <a:pPr lvl="1" eaLnBrk="1" hangingPunct="1"/>
            <a:endParaRPr lang="he-IL" altLang="he-IL" sz="4000" b="1" u="sng" dirty="0"/>
          </a:p>
        </p:txBody>
      </p:sp>
      <p:sp>
        <p:nvSpPr>
          <p:cNvPr id="2" name="כותרת 2">
            <a:extLst>
              <a:ext uri="{FF2B5EF4-FFF2-40B4-BE49-F238E27FC236}">
                <a16:creationId xmlns:a16="http://schemas.microsoft.com/office/drawing/2014/main" id="{F9AB387A-78C7-4864-945F-07AC1039630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41425" y="836613"/>
            <a:ext cx="6661150" cy="1252537"/>
          </a:xfrm>
        </p:spPr>
        <p:txBody>
          <a:bodyPr rtlCol="1">
            <a:norm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altLang="he-IL" sz="4000" b="1" dirty="0">
                <a:solidFill>
                  <a:srgbClr val="7030A0"/>
                </a:solidFill>
                <a:latin typeface="+mn-lt"/>
                <a:ea typeface="+mn-ea"/>
                <a:cs typeface="Arial" panose="020B0604020202020204" pitchFamily="34" charset="0"/>
              </a:rPr>
              <a:t>טיפ לעצמאים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419332" y="736845"/>
            <a:ext cx="7907923" cy="103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400"/>
              <a:buFont typeface="Calibri"/>
              <a:buNone/>
            </a:pPr>
            <a:r>
              <a:rPr lang="he-IL" b="1" dirty="0">
                <a:solidFill>
                  <a:srgbClr val="7030A0"/>
                </a:solidFill>
              </a:rPr>
              <a:t>הדרכים (הלא)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he-IL" b="1" dirty="0">
                <a:solidFill>
                  <a:srgbClr val="7030A0"/>
                </a:solidFill>
              </a:rPr>
              <a:t>ידועות</a:t>
            </a:r>
            <a:endParaRPr dirty="0"/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188681" y="1832731"/>
            <a:ext cx="8229600" cy="3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תאונות עבודה/מחלות מקצוע/תאונה אישית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קופות חולים- ועדות חריגים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זכויות עובדים ועבודה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אופן לקיחת המידע!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1127877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1B09DF71-FBEF-4EB4-8974-786634D0C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143000"/>
          </a:xfrm>
        </p:spPr>
        <p:txBody>
          <a:bodyPr rtlCol="1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sz="3200" b="1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מה יכול </a:t>
            </a:r>
            <a:r>
              <a:rPr lang="he-IL" sz="3600" b="1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להיות מוכר כפגיעה בעבודה / בשירות</a:t>
            </a:r>
          </a:p>
        </p:txBody>
      </p:sp>
      <p:sp>
        <p:nvSpPr>
          <p:cNvPr id="15364" name="מציין מיקום תוכן 1">
            <a:extLst>
              <a:ext uri="{FF2B5EF4-FFF2-40B4-BE49-F238E27FC236}">
                <a16:creationId xmlns:a16="http://schemas.microsoft.com/office/drawing/2014/main" id="{E12E4D14-7A50-45CA-9A2F-0575371AB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13" y="1200150"/>
            <a:ext cx="8229600" cy="4786313"/>
          </a:xfrm>
        </p:spPr>
        <p:txBody>
          <a:bodyPr/>
          <a:lstStyle/>
          <a:p>
            <a:pPr marL="114300" indent="0">
              <a:buNone/>
            </a:pPr>
            <a:r>
              <a:rPr lang="en-US" altLang="he-IL" dirty="0">
                <a:solidFill>
                  <a:srgbClr val="7030A0"/>
                </a:solidFill>
              </a:rPr>
              <a:t/>
            </a:r>
            <a:br>
              <a:rPr lang="en-US" altLang="he-IL" dirty="0">
                <a:solidFill>
                  <a:srgbClr val="7030A0"/>
                </a:solidFill>
              </a:rPr>
            </a:br>
            <a:r>
              <a:rPr lang="he-IL" altLang="he-IL" dirty="0">
                <a:solidFill>
                  <a:srgbClr val="7030A0"/>
                </a:solidFill>
              </a:rPr>
              <a:t>	כיצד מגישים את התביעה?</a:t>
            </a:r>
            <a:r>
              <a:rPr lang="en-US" altLang="he-IL" dirty="0">
                <a:solidFill>
                  <a:srgbClr val="7030A0"/>
                </a:solidFill>
              </a:rPr>
              <a:t/>
            </a:r>
            <a:br>
              <a:rPr lang="en-US" altLang="he-IL" dirty="0">
                <a:solidFill>
                  <a:srgbClr val="7030A0"/>
                </a:solidFill>
              </a:rPr>
            </a:br>
            <a:r>
              <a:rPr lang="he-IL" altLang="he-IL" dirty="0">
                <a:solidFill>
                  <a:srgbClr val="7030A0"/>
                </a:solidFill>
              </a:rPr>
              <a:t>א. פונים למוסד לביטוח לאומי</a:t>
            </a:r>
            <a:r>
              <a:rPr lang="en-US" altLang="he-IL" dirty="0">
                <a:solidFill>
                  <a:srgbClr val="7030A0"/>
                </a:solidFill>
              </a:rPr>
              <a:t/>
            </a:r>
            <a:br>
              <a:rPr lang="en-US" altLang="he-IL" dirty="0">
                <a:solidFill>
                  <a:srgbClr val="7030A0"/>
                </a:solidFill>
              </a:rPr>
            </a:br>
            <a:r>
              <a:rPr lang="he-IL" altLang="he-IL" dirty="0">
                <a:solidFill>
                  <a:srgbClr val="7030A0"/>
                </a:solidFill>
              </a:rPr>
              <a:t>ב. המוסד מברר בעצמו מול משרד הביטחון את התביעה</a:t>
            </a:r>
          </a:p>
          <a:p>
            <a:pPr marL="114300" indent="0">
              <a:buNone/>
            </a:pPr>
            <a:r>
              <a:rPr lang="he-IL" altLang="he-IL" dirty="0">
                <a:solidFill>
                  <a:srgbClr val="7030A0"/>
                </a:solidFill>
              </a:rPr>
              <a:t>מהן הזכויות של נפגעי פעולות איבה?</a:t>
            </a:r>
          </a:p>
          <a:p>
            <a:pPr marL="114300" indent="0">
              <a:buNone/>
            </a:pPr>
            <a:r>
              <a:rPr lang="he-IL" altLang="he-IL" dirty="0">
                <a:solidFill>
                  <a:srgbClr val="7030A0"/>
                </a:solidFill>
              </a:rPr>
              <a:t>תגמולים, טיפולים פסיכולוגיים, טיפולים רפואיים, שיקום, החזר הוצאות למשפחה ועוד. </a:t>
            </a:r>
          </a:p>
          <a:p>
            <a:pPr marL="114300" indent="0">
              <a:buNone/>
            </a:pPr>
            <a:r>
              <a:rPr lang="he-IL" altLang="he-IL" b="1" u="sng" dirty="0">
                <a:solidFill>
                  <a:srgbClr val="7030A0"/>
                </a:solidFill>
              </a:rPr>
              <a:t>מה לגבי התיישנות?</a:t>
            </a:r>
          </a:p>
          <a:p>
            <a:pPr marL="114300" indent="0">
              <a:buNone/>
            </a:pPr>
            <a:endParaRPr lang="he-IL" altLang="he-IL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8"/>
          <p:cNvSpPr txBox="1">
            <a:spLocks noGrp="1"/>
          </p:cNvSpPr>
          <p:nvPr>
            <p:ph type="title"/>
          </p:nvPr>
        </p:nvSpPr>
        <p:spPr>
          <a:xfrm>
            <a:off x="539750" y="9175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400"/>
              <a:buFont typeface="Calibri"/>
              <a:buNone/>
            </a:pPr>
            <a:r>
              <a:rPr lang="en-US" sz="4400" b="1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אבטלה</a:t>
            </a:r>
            <a:endParaRPr/>
          </a:p>
        </p:txBody>
      </p:sp>
      <p:sp>
        <p:nvSpPr>
          <p:cNvPr id="172" name="Google Shape;172;p28"/>
          <p:cNvSpPr txBox="1">
            <a:spLocks noGrp="1"/>
          </p:cNvSpPr>
          <p:nvPr>
            <p:ph type="body" idx="1"/>
          </p:nvPr>
        </p:nvSpPr>
        <p:spPr>
          <a:xfrm>
            <a:off x="539750" y="2060575"/>
            <a:ext cx="8229600" cy="33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זכאות-</a:t>
            </a:r>
            <a:endParaRPr sz="2800" b="1" i="0" u="non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לאחר עבודה של 12 חודשים מתוך 18 חודשים שקדמו לאבטלה ניתן להירשם לראשונה בלשכת התעסוקה עד 3 חודשים מיום הפסקת העבודה</a:t>
            </a:r>
            <a:endParaRPr sz="2800" b="1" i="0" u="non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עבודה בחלק מהחודש נחשבת לחודש עבודה מלא</a:t>
            </a:r>
            <a:endParaRPr sz="2800" b="1" i="0" u="non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651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1"/>
          <p:cNvSpPr txBox="1">
            <a:spLocks noGrp="1"/>
          </p:cNvSpPr>
          <p:nvPr>
            <p:ph type="title"/>
          </p:nvPr>
        </p:nvSpPr>
        <p:spPr>
          <a:xfrm>
            <a:off x="539750" y="9175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400"/>
              <a:buFont typeface="Calibri"/>
              <a:buNone/>
            </a:pPr>
            <a:r>
              <a:rPr lang="en-US" sz="4400" b="1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זקנה</a:t>
            </a:r>
            <a:endParaRPr/>
          </a:p>
        </p:txBody>
      </p:sp>
      <p:sp>
        <p:nvSpPr>
          <p:cNvPr id="190" name="Google Shape;190;p31"/>
          <p:cNvSpPr txBox="1">
            <a:spLocks noGrp="1"/>
          </p:cNvSpPr>
          <p:nvPr>
            <p:ph type="body" idx="1"/>
          </p:nvPr>
        </p:nvSpPr>
        <p:spPr>
          <a:xfrm>
            <a:off x="539750" y="2060575"/>
            <a:ext cx="8229600" cy="33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גיל הפרישה - גיל הזכאות לפנסיה תעסוקתית</a:t>
            </a:r>
            <a:endParaRPr sz="2400" b="1" i="0" u="non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524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lang="en-US" sz="2400" b="1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כיום עבור גבר 67 שנים </a:t>
            </a:r>
            <a:endParaRPr sz="2400" b="1" i="0" u="non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524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lang="en-US" sz="2400" b="1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עבור אישה - 62 שנים</a:t>
            </a:r>
            <a:endParaRPr sz="2400" b="1" i="0" u="non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524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lang="en-US" sz="2400" b="1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המשך העסקה עפ"י בקשת העובד – בהחלטה פרטנית של המעסיק</a:t>
            </a:r>
            <a:endParaRPr sz="2400" b="1" i="0" u="non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524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lang="en-US" sz="2400" b="1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העובד רשאי להתפטר ולקבל פיצויי פיטורין</a:t>
            </a:r>
            <a:endParaRPr sz="2400" b="1" i="0" u="non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524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lang="en-US" sz="2400" b="1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גיל פרישת החובה של אלמנות צה"ל והורים שכולים הוא 72</a:t>
            </a:r>
            <a:endParaRPr sz="2400" b="1" i="0" u="non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524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lang="en-US" sz="2400" b="1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גיל פרישת הורה שילדו נפטר מסיבה אחרת  - 71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2"/>
          <p:cNvSpPr txBox="1">
            <a:spLocks noGrp="1"/>
          </p:cNvSpPr>
          <p:nvPr>
            <p:ph type="title"/>
          </p:nvPr>
        </p:nvSpPr>
        <p:spPr>
          <a:xfrm>
            <a:off x="539750" y="9175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400"/>
              <a:buFont typeface="Calibri"/>
              <a:buNone/>
            </a:pPr>
            <a:r>
              <a:rPr lang="en-US" sz="4400" b="1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זקנה</a:t>
            </a:r>
            <a:endParaRPr/>
          </a:p>
        </p:txBody>
      </p:sp>
      <p:sp>
        <p:nvSpPr>
          <p:cNvPr id="196" name="Google Shape;196;p32"/>
          <p:cNvSpPr txBox="1">
            <a:spLocks noGrp="1"/>
          </p:cNvSpPr>
          <p:nvPr>
            <p:ph type="body" idx="1"/>
          </p:nvPr>
        </p:nvSpPr>
        <p:spPr>
          <a:xfrm>
            <a:off x="539750" y="2060575"/>
            <a:ext cx="8229600" cy="33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פרישה מוקדמת – גיל 60</a:t>
            </a:r>
            <a:endParaRPr sz="2400" b="1" i="0" u="non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524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הפחתה באחוזי הגמלה</a:t>
            </a:r>
            <a:endParaRPr sz="2400" b="0" i="0" u="non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524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קבלת פנסיה מוקדמת חודשית</a:t>
            </a:r>
            <a:endParaRPr sz="2400" b="0" i="0" u="non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524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פרישה מוקדמת מתחת לגיל הקבוע – בהסכם מיוחד עם המעסיק</a:t>
            </a:r>
            <a:endParaRPr sz="2400" b="0" i="0" u="non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524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מגיל פרישה ניתן לתבוע ולקבל </a:t>
            </a:r>
            <a:r>
              <a:rPr lang="en-US" sz="2400" b="0" i="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קצבת זיקנה</a:t>
            </a:r>
            <a:r>
              <a:rPr lang="en-US" sz="2400" b="0" i="0" u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עד גיל הזכאות לקצבת זקנה בהתאם ל</a:t>
            </a:r>
            <a:r>
              <a:rPr lang="en-US" sz="2400" b="0" i="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מבחן הכנסות</a:t>
            </a:r>
            <a:endParaRPr sz="2400" b="0" i="0" u="non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905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3"/>
          <p:cNvSpPr txBox="1">
            <a:spLocks noGrp="1"/>
          </p:cNvSpPr>
          <p:nvPr>
            <p:ph type="title"/>
          </p:nvPr>
        </p:nvSpPr>
        <p:spPr>
          <a:xfrm>
            <a:off x="539750" y="9175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400"/>
              <a:buFont typeface="Calibri"/>
              <a:buNone/>
            </a:pPr>
            <a:r>
              <a:rPr lang="en-US" sz="4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זקנה</a:t>
            </a:r>
            <a:r>
              <a:rPr lang="he-IL" sz="4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והשלמת הכנסה</a:t>
            </a:r>
            <a:endParaRPr dirty="0"/>
          </a:p>
        </p:txBody>
      </p:sp>
      <p:sp>
        <p:nvSpPr>
          <p:cNvPr id="202" name="Google Shape;202;p33"/>
          <p:cNvSpPr txBox="1">
            <a:spLocks noGrp="1"/>
          </p:cNvSpPr>
          <p:nvPr>
            <p:ph type="body" idx="1"/>
          </p:nvPr>
        </p:nvSpPr>
        <p:spPr>
          <a:xfrm>
            <a:off x="457200" y="2169985"/>
            <a:ext cx="8229600" cy="33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lang="he-IL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השלמת הכנסה- גם אם יש מאות אלפי שקלים בבנק</a:t>
            </a: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lang="he-IL" sz="2400" b="1" dirty="0">
                <a:solidFill>
                  <a:srgbClr val="7030A0"/>
                </a:solidFill>
              </a:rPr>
              <a:t>גם אם עובדים ומרוויחים כ- 2500 שח ויותר</a:t>
            </a: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lang="he-IL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גם אם יש פנסיה- </a:t>
            </a:r>
            <a:r>
              <a:rPr lang="he-IL" sz="2400" b="1" i="0" u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דיסריגרד</a:t>
            </a:r>
            <a:r>
              <a:rPr lang="he-IL" sz="2400" b="1" i="0" u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לפנסיה של כ-1300 שח</a:t>
            </a: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endParaRPr lang="he-IL" sz="2400" b="1" i="0" u="none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lang="he-IL" sz="2400" b="1" u="sng" dirty="0">
                <a:solidFill>
                  <a:srgbClr val="7030A0"/>
                </a:solidFill>
              </a:rPr>
              <a:t>זכויות והטבות נלוות להשלמת הכנסה- גם בלי לקבל קצבה! החוק הסודי מ2009</a:t>
            </a:r>
            <a:endParaRPr sz="2400" b="1" i="0" u="sng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6"/>
          <p:cNvSpPr txBox="1">
            <a:spLocks noGrp="1"/>
          </p:cNvSpPr>
          <p:nvPr>
            <p:ph type="title" idx="4294967295"/>
          </p:nvPr>
        </p:nvSpPr>
        <p:spPr>
          <a:xfrm>
            <a:off x="357187" y="1071562"/>
            <a:ext cx="8229600" cy="12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marR="0" lvl="0" indent="-342900" algn="ct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220" name="Google Shape;220;p36"/>
          <p:cNvSpPr txBox="1"/>
          <p:nvPr/>
        </p:nvSpPr>
        <p:spPr>
          <a:xfrm>
            <a:off x="468312" y="2420937"/>
            <a:ext cx="8572500" cy="1406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63500" algn="ctr" rtl="1">
              <a:lnSpc>
                <a:spcPct val="8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1" i="0" u="none" strike="noStrike" cap="none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1">
              <a:lnSpc>
                <a:spcPct val="80000"/>
              </a:lnSpc>
              <a:spcBef>
                <a:spcPts val="880"/>
              </a:spcBef>
              <a:spcAft>
                <a:spcPts val="0"/>
              </a:spcAft>
              <a:buClr>
                <a:srgbClr val="7030A0"/>
              </a:buClr>
              <a:buSzPts val="4400"/>
              <a:buFont typeface="Calibri"/>
              <a:buNone/>
            </a:pPr>
            <a:r>
              <a:rPr lang="en-US" sz="4400" b="1" i="0" u="none" strike="noStrike" cap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הרבה</a:t>
            </a:r>
            <a:r>
              <a:rPr lang="en-US" sz="4400" b="1" i="0" u="none" strike="noStrike" cap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i="0" u="none" strike="noStrike" cap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בריאות</a:t>
            </a:r>
            <a:r>
              <a:rPr lang="en-US" sz="4400" b="1" i="0" u="none" strike="noStrike" cap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i="0" u="none" strike="noStrike" cap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לכולנו</a:t>
            </a:r>
            <a:r>
              <a:rPr lang="en-US" sz="4400" b="1" i="0" u="none" strike="noStrike" cap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419332" y="736845"/>
            <a:ext cx="7907923" cy="103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400"/>
              <a:buFont typeface="Calibri"/>
              <a:buNone/>
            </a:pPr>
            <a:r>
              <a:rPr lang="he-IL" b="1" dirty="0">
                <a:solidFill>
                  <a:srgbClr val="7030A0"/>
                </a:solidFill>
              </a:rPr>
              <a:t>הדרכים (הלא)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he-IL" b="1" dirty="0">
                <a:solidFill>
                  <a:srgbClr val="7030A0"/>
                </a:solidFill>
              </a:rPr>
              <a:t>ידועות</a:t>
            </a:r>
            <a:endParaRPr dirty="0"/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188681" y="1832731"/>
            <a:ext cx="8229600" cy="3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i="0" u="none" strike="noStrike" cap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היבטים במימוש זכויות בזקנה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סיעוד/ניצולי שואה/השלמת הכנסה/הטבות </a:t>
            </a:r>
            <a:endParaRPr sz="2800" dirty="0"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משרד הביטחון- איבה ופגיעות בשירות</a:t>
            </a:r>
            <a:endParaRPr lang="he-IL" sz="2400" dirty="0"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en-US" sz="2800" b="1" i="0" u="none" strike="noStrike" cap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נכות</a:t>
            </a:r>
            <a:r>
              <a:rPr lang="en-US" sz="2800" b="1" i="0" u="none" strike="noStrike" cap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כללית</a:t>
            </a:r>
            <a:r>
              <a:rPr lang="he-IL" sz="2800" b="1" dirty="0">
                <a:solidFill>
                  <a:srgbClr val="7030A0"/>
                </a:solidFill>
              </a:rPr>
              <a:t>/גמלת ילד נכה/שירותים מיוחדים</a:t>
            </a:r>
            <a:endParaRPr sz="2400" dirty="0"/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en-US" sz="2800" b="1" i="0" u="none" strike="noStrike" cap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פטור</a:t>
            </a:r>
            <a:r>
              <a:rPr lang="en-US" sz="2800" b="1" i="0" u="none" strike="noStrike" cap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ממס</a:t>
            </a:r>
            <a:r>
              <a:rPr lang="en-US" sz="2800" b="1" i="0" u="none" strike="noStrike" cap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הכנסה</a:t>
            </a:r>
            <a:endParaRPr lang="en-US" sz="2800" b="1" i="0" u="none" strike="noStrike" cap="none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תאונות עבודה/מחלות מקצוע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קופות חולים- ועדות חריגים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קרנות פנסיה וביטוחים פרטיים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זכויות עובדים ועבודה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מימון לימודים </a:t>
            </a:r>
            <a:r>
              <a:rPr lang="he-IL" sz="2800" b="1" dirty="0">
                <a:solidFill>
                  <a:srgbClr val="7030A0"/>
                </a:solidFill>
                <a:sym typeface="Wingdings" panose="05000000000000000000" pitchFamily="2" charset="2"/>
              </a:rPr>
              <a:t></a:t>
            </a:r>
            <a:endParaRPr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419332" y="736845"/>
            <a:ext cx="7907923" cy="103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400"/>
              <a:buFont typeface="Calibri"/>
              <a:buNone/>
            </a:pPr>
            <a:r>
              <a:rPr lang="he-IL" b="1" dirty="0">
                <a:solidFill>
                  <a:srgbClr val="7030A0"/>
                </a:solidFill>
              </a:rPr>
              <a:t>הדרכים (הלא)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he-IL" b="1" dirty="0">
                <a:solidFill>
                  <a:srgbClr val="7030A0"/>
                </a:solidFill>
              </a:rPr>
              <a:t>ידועות</a:t>
            </a:r>
            <a:endParaRPr dirty="0"/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188681" y="1832730"/>
            <a:ext cx="8229600" cy="4197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i="0" u="none" strike="noStrike" cap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היבטים במימוש זכויות בזקנה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סיעוד/ניצולי שואה/השלמת הכנסה/הטבות 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הוצאה לפועל- הסיוע המשפטי!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endParaRPr lang="he-IL" sz="2800" b="1" dirty="0">
              <a:solidFill>
                <a:srgbClr val="7030A0"/>
              </a:solidFill>
            </a:endParaRPr>
          </a:p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רפורמת הסיעוד ככלי לצמצום עוני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הטבות נלוות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פנסיה- והשלמת הכנסה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ניצולי שואה- ביטוח סוציאלי, נכי המלחמה בנאצים, הגדלת קצבאות באוצר- גופי סיוע</a:t>
            </a: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600"/>
              <a:buNone/>
            </a:pP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2145514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419332" y="736845"/>
            <a:ext cx="7907923" cy="103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400"/>
              <a:buFont typeface="Calibri"/>
              <a:buNone/>
            </a:pPr>
            <a:r>
              <a:rPr lang="he-IL" b="1" dirty="0">
                <a:solidFill>
                  <a:srgbClr val="7030A0"/>
                </a:solidFill>
              </a:rPr>
              <a:t>הדרכים (הלא)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he-IL" b="1" dirty="0">
                <a:solidFill>
                  <a:srgbClr val="7030A0"/>
                </a:solidFill>
              </a:rPr>
              <a:t>ידועות</a:t>
            </a:r>
            <a:endParaRPr dirty="0"/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188681" y="1832731"/>
            <a:ext cx="8229600" cy="399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משרד הביטחון- איבה ופגיעות בשירות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הכרה באירועי איבה- החפיפה מול נכות כללית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מצבים של זכאות כפולה- עבודה/איבה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sz="2800" b="1" dirty="0">
                <a:solidFill>
                  <a:srgbClr val="7030A0"/>
                </a:solidFill>
              </a:rPr>
              <a:t>הדוח הסוציאלי/ מכתב מעו"ס ככלי למיצוי זכויות- סיוע על ידי עובדים סוציאליים</a:t>
            </a:r>
          </a:p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516509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419332" y="736845"/>
            <a:ext cx="7907923" cy="103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400"/>
              <a:buFont typeface="Calibri"/>
              <a:buNone/>
            </a:pPr>
            <a:r>
              <a:rPr lang="he-IL" b="1" dirty="0">
                <a:solidFill>
                  <a:srgbClr val="7030A0"/>
                </a:solidFill>
              </a:rPr>
              <a:t>הדרכים (הלא)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he-IL" b="1" dirty="0">
                <a:solidFill>
                  <a:srgbClr val="7030A0"/>
                </a:solidFill>
              </a:rPr>
              <a:t>ידועות- גופי סיוע בחינם</a:t>
            </a:r>
            <a:endParaRPr dirty="0"/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188681" y="1832731"/>
            <a:ext cx="8229600" cy="399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b="1" dirty="0" err="1">
                <a:solidFill>
                  <a:schemeClr val="accent4"/>
                </a:solidFill>
              </a:rPr>
              <a:t>שי"ל</a:t>
            </a:r>
            <a:endParaRPr lang="he-IL" b="1" dirty="0">
              <a:solidFill>
                <a:schemeClr val="accent4"/>
              </a:solidFill>
            </a:endParaRPr>
          </a:p>
          <a:p>
            <a:pPr marL="342900" marR="0" lvl="0" indent="-34290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b="1" dirty="0">
                <a:solidFill>
                  <a:schemeClr val="accent4"/>
                </a:solidFill>
              </a:rPr>
              <a:t>זכות בקלות - </a:t>
            </a:r>
            <a:r>
              <a:rPr lang="en-US" b="1" dirty="0">
                <a:solidFill>
                  <a:schemeClr val="accent4"/>
                </a:solidFill>
              </a:rPr>
              <a:t>   *5922</a:t>
            </a:r>
            <a:endParaRPr lang="he-IL" b="1" dirty="0">
              <a:solidFill>
                <a:schemeClr val="accent4"/>
              </a:solidFill>
            </a:endParaRPr>
          </a:p>
          <a:p>
            <a:pPr marL="342900" marR="0" lvl="0" indent="-34290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b="1" dirty="0">
                <a:solidFill>
                  <a:schemeClr val="accent4"/>
                </a:solidFill>
              </a:rPr>
              <a:t>הסיוע המשפטי משרד המשפטים</a:t>
            </a:r>
          </a:p>
          <a:p>
            <a:pPr marL="342900" marR="0" lvl="0" indent="-34290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b="1" dirty="0">
                <a:solidFill>
                  <a:schemeClr val="accent4"/>
                </a:solidFill>
              </a:rPr>
              <a:t>עמותות (ילד נכה)- קול הזכויות, יד לילד המיוחד</a:t>
            </a:r>
          </a:p>
          <a:p>
            <a:pPr marL="342900" marR="0" lvl="0" indent="-34290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rial"/>
              <a:buChar char="•"/>
            </a:pPr>
            <a:r>
              <a:rPr lang="he-IL" b="1" dirty="0">
                <a:solidFill>
                  <a:schemeClr val="accent4"/>
                </a:solidFill>
              </a:rPr>
              <a:t>עמותות (על פי תחום בעיה)</a:t>
            </a:r>
          </a:p>
        </p:txBody>
      </p:sp>
    </p:spTree>
    <p:extLst>
      <p:ext uri="{BB962C8B-B14F-4D97-AF65-F5344CB8AC3E}">
        <p14:creationId xmlns:p14="http://schemas.microsoft.com/office/powerpoint/2010/main" val="2852871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CF05081C-F182-403D-8954-DDD443F3E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13" y="1200150"/>
            <a:ext cx="8229600" cy="4786313"/>
          </a:xfrm>
        </p:spPr>
        <p:txBody>
          <a:bodyPr rtlCol="1">
            <a:normAutofit fontScale="92500" lnSpcReduction="10000"/>
          </a:bodyPr>
          <a:lstStyle/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he-IL" sz="3600" b="1" u="sng" dirty="0">
                <a:solidFill>
                  <a:srgbClr val="7030A0"/>
                </a:solidFill>
              </a:rPr>
              <a:t>נפגעי איבה</a:t>
            </a:r>
            <a:r>
              <a:rPr lang="en-US" sz="3600" b="1" u="sng" dirty="0">
                <a:solidFill>
                  <a:srgbClr val="7030A0"/>
                </a:solidFill>
              </a:rPr>
              <a:t/>
            </a:r>
            <a:br>
              <a:rPr lang="en-US" sz="3600" b="1" u="sng" dirty="0">
                <a:solidFill>
                  <a:srgbClr val="7030A0"/>
                </a:solidFill>
              </a:rPr>
            </a:br>
            <a:endParaRPr lang="he-IL" sz="3600" b="1" u="sng" dirty="0">
              <a:solidFill>
                <a:srgbClr val="7030A0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he-IL" dirty="0">
                <a:solidFill>
                  <a:srgbClr val="7030A0"/>
                </a:solidFill>
              </a:rPr>
              <a:t>מי מוכר כנפגע פעולות איבה?</a:t>
            </a:r>
          </a:p>
          <a:p>
            <a:pPr>
              <a:defRPr/>
            </a:pPr>
            <a:r>
              <a:rPr lang="he-IL" dirty="0">
                <a:solidFill>
                  <a:srgbClr val="7030A0"/>
                </a:solidFill>
              </a:rPr>
              <a:t>נפגע בפיגוע</a:t>
            </a:r>
          </a:p>
          <a:p>
            <a:pPr>
              <a:defRPr/>
            </a:pPr>
            <a:r>
              <a:rPr lang="he-IL" dirty="0">
                <a:solidFill>
                  <a:srgbClr val="7030A0"/>
                </a:solidFill>
              </a:rPr>
              <a:t>נפגע במהלך אזעקה בירידה במדרגות</a:t>
            </a:r>
          </a:p>
          <a:p>
            <a:pPr>
              <a:defRPr/>
            </a:pPr>
            <a:r>
              <a:rPr lang="he-IL" dirty="0">
                <a:solidFill>
                  <a:srgbClr val="7030A0"/>
                </a:solidFill>
              </a:rPr>
              <a:t>נפגע בפעילות איבה בחו"ל שהייתה מכוונת כלפי ישראלים</a:t>
            </a:r>
          </a:p>
          <a:p>
            <a:pPr>
              <a:defRPr/>
            </a:pPr>
            <a:r>
              <a:rPr lang="he-IL" dirty="0">
                <a:solidFill>
                  <a:srgbClr val="7030A0"/>
                </a:solidFill>
              </a:rPr>
              <a:t>נפגע הלם כתוצאה מנפילת קסאם/טיל</a:t>
            </a:r>
          </a:p>
          <a:p>
            <a:pPr>
              <a:defRPr/>
            </a:pPr>
            <a:r>
              <a:rPr lang="he-IL" b="1" dirty="0">
                <a:solidFill>
                  <a:srgbClr val="7030A0"/>
                </a:solidFill>
              </a:rPr>
              <a:t>החידוש</a:t>
            </a:r>
            <a:r>
              <a:rPr lang="he-IL" dirty="0">
                <a:solidFill>
                  <a:srgbClr val="7030A0"/>
                </a:solidFill>
              </a:rPr>
              <a:t>: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he-IL" dirty="0">
                <a:solidFill>
                  <a:srgbClr val="7030A0"/>
                </a:solidFill>
              </a:rPr>
              <a:t>אין צורך להצביע על אירוע טראומה לאנשים המתגוררים בקו- עימות (טראומה מתמשכת)</a:t>
            </a:r>
          </a:p>
        </p:txBody>
      </p:sp>
    </p:spTree>
    <p:extLst>
      <p:ext uri="{BB962C8B-B14F-4D97-AF65-F5344CB8AC3E}">
        <p14:creationId xmlns:p14="http://schemas.microsoft.com/office/powerpoint/2010/main" val="1026744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1B09DF71-FBEF-4EB4-8974-786634D0C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143000"/>
          </a:xfrm>
        </p:spPr>
        <p:txBody>
          <a:bodyPr rtlCol="1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sz="3200" b="1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מה יכול </a:t>
            </a:r>
            <a:r>
              <a:rPr lang="he-IL" sz="3600" b="1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להיות מוכר כפגיעה בעבודה / בשירות</a:t>
            </a:r>
          </a:p>
        </p:txBody>
      </p:sp>
      <p:sp>
        <p:nvSpPr>
          <p:cNvPr id="5124" name="מציין מיקום תוכן 1">
            <a:extLst>
              <a:ext uri="{FF2B5EF4-FFF2-40B4-BE49-F238E27FC236}">
                <a16:creationId xmlns:a16="http://schemas.microsoft.com/office/drawing/2014/main" id="{EA023E02-C229-4EA5-BAD9-4D75ADD50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571625"/>
            <a:ext cx="8229600" cy="478631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he-IL" altLang="he-IL" sz="2400" dirty="0">
                <a:solidFill>
                  <a:srgbClr val="7030A0"/>
                </a:solidFill>
              </a:rPr>
              <a:t>חוק הנכים- תגמולים ושיקום 1959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e-IL" altLang="he-IL" sz="2400" dirty="0">
                <a:solidFill>
                  <a:srgbClr val="7030A0"/>
                </a:solidFill>
              </a:rPr>
              <a:t>בהרבה מקרים, אנחנו פוגשים אנשים שנפגעו בשירותם הצבאי-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e-IL" altLang="he-IL" sz="2400" dirty="0">
                <a:solidFill>
                  <a:srgbClr val="7030A0"/>
                </a:solidFill>
              </a:rPr>
              <a:t>מי יוכר כזכאי?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e-IL" altLang="he-IL" sz="2400" dirty="0">
                <a:solidFill>
                  <a:srgbClr val="7030A0"/>
                </a:solidFill>
              </a:rPr>
              <a:t>חייל, שוטר או סוהר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e-IL" altLang="he-IL" sz="2400" dirty="0">
                <a:solidFill>
                  <a:srgbClr val="7030A0"/>
                </a:solidFill>
              </a:rPr>
              <a:t>צעיר בגיבוש/אימון/מבחנים ליחידות/</a:t>
            </a:r>
            <a:r>
              <a:rPr lang="he-IL" altLang="he-IL" sz="2400" dirty="0" err="1">
                <a:solidFill>
                  <a:srgbClr val="7030A0"/>
                </a:solidFill>
              </a:rPr>
              <a:t>קד"צ</a:t>
            </a:r>
            <a:r>
              <a:rPr lang="he-IL" altLang="he-IL" sz="2400" dirty="0">
                <a:solidFill>
                  <a:srgbClr val="7030A0"/>
                </a:solidFill>
              </a:rPr>
              <a:t> (יש גם מקרים של גדנ"ע)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e-IL" altLang="he-IL" sz="2400" dirty="0">
                <a:solidFill>
                  <a:srgbClr val="7030A0"/>
                </a:solidFill>
              </a:rPr>
              <a:t>אדם ששוחרר לפני שנים רבות, אך נפגע בשירותו הצבאי או בעקבות שירותו הצבאי/שירות מילואים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e-IL" altLang="he-IL" sz="2400" dirty="0">
              <a:solidFill>
                <a:srgbClr val="7030A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he-IL" altLang="he-IL" sz="2400" dirty="0">
                <a:solidFill>
                  <a:srgbClr val="7030A0"/>
                </a:solidFill>
              </a:rPr>
              <a:t>מה לגבי חייל בצבא קבע?</a:t>
            </a:r>
            <a:r>
              <a:rPr lang="en-US" altLang="he-IL" sz="2400" dirty="0">
                <a:solidFill>
                  <a:srgbClr val="7030A0"/>
                </a:solidFill>
              </a:rPr>
              <a:t> </a:t>
            </a:r>
            <a:endParaRPr lang="he-IL" altLang="he-IL" sz="2400" dirty="0">
              <a:solidFill>
                <a:srgbClr val="7030A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he-IL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650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1B09DF71-FBEF-4EB4-8974-786634D0C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143000"/>
          </a:xfrm>
        </p:spPr>
        <p:txBody>
          <a:bodyPr rtlCol="1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sz="3200" b="1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מה יכול </a:t>
            </a:r>
            <a:r>
              <a:rPr lang="he-IL" sz="3600" b="1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להיות מוכר כפגיעה בעבודה / בשירות</a:t>
            </a:r>
          </a:p>
        </p:txBody>
      </p:sp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CF05081C-F182-403D-8954-DDD443F3E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571625"/>
            <a:ext cx="8229600" cy="4786313"/>
          </a:xfrm>
        </p:spPr>
        <p:txBody>
          <a:bodyPr rtlCol="1">
            <a:norm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he-IL" sz="2400" dirty="0">
                <a:solidFill>
                  <a:srgbClr val="7030A0"/>
                </a:solidFill>
              </a:rPr>
              <a:t>חוק הנכים- תגמולים ושיקום 1959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he-IL" sz="2400" dirty="0">
                <a:solidFill>
                  <a:srgbClr val="7030A0"/>
                </a:solidFill>
              </a:rPr>
              <a:t>בהרבה מקרים, אנחנו פוגשים אנשים שנפגעו בשירותם הצבאי-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he-IL" sz="2400" dirty="0">
                <a:solidFill>
                  <a:srgbClr val="7030A0"/>
                </a:solidFill>
              </a:rPr>
              <a:t>מה מוכר כפגיעה בשירות הצבאי?</a:t>
            </a:r>
          </a:p>
          <a:p>
            <a:pPr>
              <a:defRPr/>
            </a:pPr>
            <a:r>
              <a:rPr lang="he-IL" sz="2400" dirty="0">
                <a:solidFill>
                  <a:srgbClr val="7030A0"/>
                </a:solidFill>
              </a:rPr>
              <a:t>פוסט טראומה</a:t>
            </a:r>
          </a:p>
          <a:p>
            <a:pPr>
              <a:defRPr/>
            </a:pPr>
            <a:r>
              <a:rPr lang="he-IL" sz="2400" dirty="0">
                <a:solidFill>
                  <a:srgbClr val="7030A0"/>
                </a:solidFill>
              </a:rPr>
              <a:t>פגיעות פיסיות </a:t>
            </a:r>
            <a:r>
              <a:rPr lang="he-IL" sz="2400" dirty="0" err="1">
                <a:solidFill>
                  <a:srgbClr val="7030A0"/>
                </a:solidFill>
              </a:rPr>
              <a:t>שארעו</a:t>
            </a:r>
            <a:r>
              <a:rPr lang="he-IL" sz="2400" dirty="0">
                <a:solidFill>
                  <a:srgbClr val="7030A0"/>
                </a:solidFill>
              </a:rPr>
              <a:t> בשירות או בדרך לבסיס, או כתוצאה מפעילות מבצעית ושיש להן תיעוד ברשומות (חבלה רשומה)</a:t>
            </a:r>
          </a:p>
          <a:p>
            <a:pPr>
              <a:defRPr/>
            </a:pPr>
            <a:r>
              <a:rPr lang="he-IL" sz="2400" dirty="0">
                <a:solidFill>
                  <a:srgbClr val="7030A0"/>
                </a:solidFill>
              </a:rPr>
              <a:t>פגיעות שמופיעות לאחר שנים רבות (תקופת חביון) כגון נזקי שמש, ומחלות סרטניות הקשורות בשירות הצבאי או בשירות המילואים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01422"/>
      </p:ext>
    </p:extLst>
  </p:cSld>
  <p:clrMapOvr>
    <a:masterClrMapping/>
  </p:clrMapOvr>
</p:sld>
</file>

<file path=ppt/theme/theme1.xml><?xml version="1.0" encoding="utf-8"?>
<a:theme xmlns:a="http://schemas.openxmlformats.org/drawingml/2006/main" name="גילי תמיר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D6F61E74F7254FFAACE179AD514BF94B00E5BAFAE9EC481B44A887128AEA8B460D" ma:contentTypeVersion="" ma:contentTypeDescription="צור פריט רשימה חדש." ma:contentTypeScope="" ma:versionID="3b61d496bdfd119985d8563668747021">
  <xsd:schema xmlns:xsd="http://www.w3.org/2001/XMLSchema" xmlns:xs="http://www.w3.org/2001/XMLSchema" xmlns:p="http://schemas.microsoft.com/office/2006/metadata/properties" xmlns:ns1="458654B0-58DA-43AF-B7B7-86C38ED4FD5E" targetNamespace="http://schemas.microsoft.com/office/2006/metadata/properties" ma:root="true" ma:fieldsID="695313bd741453274c42219807639905" ns1:_="">
    <xsd:import namespace="458654B0-58DA-43AF-B7B7-86C38ED4FD5E"/>
    <xsd:element name="properties">
      <xsd:complexType>
        <xsd:sequence>
          <xsd:element name="documentManagement">
            <xsd:complexType>
              <xsd:all>
                <xsd:element ref="ns1:Document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8654B0-58DA-43AF-B7B7-86C38ED4FD5E" elementFormDefault="qualified">
    <xsd:import namespace="http://schemas.microsoft.com/office/2006/documentManagement/types"/>
    <xsd:import namespace="http://schemas.microsoft.com/office/infopath/2007/PartnerControls"/>
    <xsd:element name="DocumentUrl" ma:index="2" nillable="true" ma:displayName="Url" ma:internalName="DocumentUrl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6" ma:displayName="מחבר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4" ma:displayName="כותרת"/>
        <xsd:element ref="dc:subject" minOccurs="0" maxOccurs="1"/>
        <xsd:element ref="dc:description" minOccurs="0" maxOccurs="1" ma:index="8" ma:displayName="הערות"/>
        <xsd:element name="keywords" minOccurs="0" maxOccurs="1" type="xsd:string" ma:index="5" ma:displayName="מילות מפתח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Url xmlns="458654B0-58DA-43AF-B7B7-86C38ED4FD5E" xsi:nil="true"/>
  </documentManagement>
</p:properties>
</file>

<file path=customXml/itemProps1.xml><?xml version="1.0" encoding="utf-8"?>
<ds:datastoreItem xmlns:ds="http://schemas.openxmlformats.org/officeDocument/2006/customXml" ds:itemID="{B8E65CCD-837F-4D9C-AEC8-82BCE1AFBD81}"/>
</file>

<file path=customXml/itemProps2.xml><?xml version="1.0" encoding="utf-8"?>
<ds:datastoreItem xmlns:ds="http://schemas.openxmlformats.org/officeDocument/2006/customXml" ds:itemID="{73903595-A594-4411-B141-FA024B9B6475}"/>
</file>

<file path=docMetadata/LabelInfo.xml><?xml version="1.0" encoding="utf-8"?>
<clbl:labelList xmlns:clbl="http://schemas.microsoft.com/office/2020/mipLabelMetadata">
  <clbl:label id="{b6066f50-a08d-486e-a7d8-826bd83a504f}" enabled="1" method="Standard" siteId="{5e4e3e1f-c501-418e-9038-e83cf466384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1226</Words>
  <Application>Microsoft Office PowerPoint</Application>
  <PresentationFormat>‫הצגה על המסך (4:3)</PresentationFormat>
  <Paragraphs>178</Paragraphs>
  <Slides>28</Slides>
  <Notes>15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28</vt:i4>
      </vt:variant>
    </vt:vector>
  </HeadingPairs>
  <TitlesOfParts>
    <vt:vector size="33" baseType="lpstr">
      <vt:lpstr>Arial</vt:lpstr>
      <vt:lpstr>Calibri</vt:lpstr>
      <vt:lpstr>Symbol</vt:lpstr>
      <vt:lpstr>Wingdings</vt:lpstr>
      <vt:lpstr>גילי תמיר</vt:lpstr>
      <vt:lpstr> מיצוי זכויות האוניברסיטה הפתוחה </vt:lpstr>
      <vt:lpstr>קצת אודותיי </vt:lpstr>
      <vt:lpstr>הדרכים (הלא) ידועות</vt:lpstr>
      <vt:lpstr>הדרכים (הלא) ידועות</vt:lpstr>
      <vt:lpstr>הדרכים (הלא) ידועות</vt:lpstr>
      <vt:lpstr>הדרכים (הלא) ידועות- גופי סיוע בחינם</vt:lpstr>
      <vt:lpstr>מצגת של PowerPoint‏</vt:lpstr>
      <vt:lpstr>מה יכול להיות מוכר כפגיעה בעבודה / בשירות</vt:lpstr>
      <vt:lpstr>מה יכול להיות מוכר כפגיעה בעבודה / בשירות</vt:lpstr>
      <vt:lpstr>מה יכול להיות מוכר כפגיעה בעבודה / בשירות</vt:lpstr>
      <vt:lpstr>מצגת של PowerPoint‏</vt:lpstr>
      <vt:lpstr>הדרכים (הלא) ידועות</vt:lpstr>
      <vt:lpstr>מצגת של PowerPoint‏</vt:lpstr>
      <vt:lpstr>הדרכים (הלא) ידועות</vt:lpstr>
      <vt:lpstr>מה יכול להיות מוכר כפגיעה בעבודה / בשירות</vt:lpstr>
      <vt:lpstr>ביטוח לאומי- נכות מעבודה</vt:lpstr>
      <vt:lpstr>ביטוח לאומי- נכות מעבודה</vt:lpstr>
      <vt:lpstr>מחלות מקצוע/מיקרוטראומה</vt:lpstr>
      <vt:lpstr>מחלות מקצוע/מיקרוטראומה</vt:lpstr>
      <vt:lpstr>ביטוח לאומי- נכות מעבודה</vt:lpstr>
      <vt:lpstr>טיפ לעצמאים</vt:lpstr>
      <vt:lpstr>הדרכים (הלא) ידועות</vt:lpstr>
      <vt:lpstr>מה יכול להיות מוכר כפגיעה בעבודה / בשירות</vt:lpstr>
      <vt:lpstr>אבטלה</vt:lpstr>
      <vt:lpstr>זקנה</vt:lpstr>
      <vt:lpstr>זקנה</vt:lpstr>
      <vt:lpstr>זקנה והשלמת הכנסה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זכויות פורשים</dc:title>
  <dc:creator>gili tamir</dc:creator>
  <cp:keywords/>
  <dc:description/>
  <cp:lastModifiedBy>Oran Tausi</cp:lastModifiedBy>
  <cp:revision>11</cp:revision>
  <dcterms:modified xsi:type="dcterms:W3CDTF">2023-03-14T13:48:39Z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0x010100D6F61E74F7254FFAACE179AD514BF94B00E5BAFAE9EC481B44A887128AEA8B460D</vt:lpwstr>
  </property>
</Properties>
</file>